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988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62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4806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197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590303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45895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3276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627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914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9856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758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849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90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0936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374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7806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E90BD-61EF-40AB-A584-D864A354CF86}" type="datetimeFigureOut">
              <a:rPr lang="en-GB" smtClean="0"/>
              <a:t>17/06/2021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796A812-45A3-4565-97B4-4A39347B7A3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2421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DF181D-F6FB-47F8-887A-0BB01379FB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New </a:t>
            </a:r>
            <a:r>
              <a:rPr lang="pt-PT" dirty="0" err="1"/>
              <a:t>Hostels</a:t>
            </a:r>
            <a:r>
              <a:rPr lang="pt-PT" dirty="0"/>
              <a:t> </a:t>
            </a:r>
            <a:r>
              <a:rPr lang="pt-PT" dirty="0" err="1"/>
              <a:t>locations</a:t>
            </a:r>
            <a:r>
              <a:rPr lang="pt-PT" dirty="0"/>
              <a:t> in Porto</a:t>
            </a:r>
            <a:endParaRPr lang="en-GB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5B77BB3-1B30-4267-833A-D00A3EC51A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541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8B03CA-EB96-43D9-8D41-7EC99D71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Background</a:t>
            </a:r>
            <a:endParaRPr lang="en-GB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44C98B0-96CF-458D-AC3D-A70742A1B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  <a:p>
            <a:endParaRPr lang="pt-PT" dirty="0"/>
          </a:p>
          <a:p>
            <a:r>
              <a:rPr lang="pt-PT" dirty="0"/>
              <a:t>Porto </a:t>
            </a:r>
            <a:r>
              <a:rPr lang="pt-PT" dirty="0" err="1"/>
              <a:t>is</a:t>
            </a:r>
            <a:r>
              <a:rPr lang="pt-PT" dirty="0"/>
              <a:t> a Portuguese </a:t>
            </a:r>
            <a:r>
              <a:rPr lang="pt-PT" dirty="0" err="1"/>
              <a:t>northern</a:t>
            </a:r>
            <a:r>
              <a:rPr lang="pt-PT" dirty="0"/>
              <a:t> </a:t>
            </a:r>
            <a:r>
              <a:rPr lang="pt-PT" dirty="0" err="1"/>
              <a:t>city</a:t>
            </a:r>
            <a:r>
              <a:rPr lang="pt-PT" dirty="0"/>
              <a:t>;</a:t>
            </a:r>
          </a:p>
          <a:p>
            <a:r>
              <a:rPr lang="pt-PT" dirty="0" err="1"/>
              <a:t>Second</a:t>
            </a:r>
            <a:r>
              <a:rPr lang="pt-PT" dirty="0"/>
              <a:t> </a:t>
            </a:r>
            <a:r>
              <a:rPr lang="pt-PT" dirty="0" err="1"/>
              <a:t>biggest</a:t>
            </a:r>
            <a:r>
              <a:rPr lang="pt-PT" dirty="0"/>
              <a:t> </a:t>
            </a:r>
            <a:r>
              <a:rPr lang="pt-PT" dirty="0" err="1"/>
              <a:t>city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Portugal;</a:t>
            </a:r>
          </a:p>
          <a:p>
            <a:r>
              <a:rPr lang="pt-PT" dirty="0"/>
              <a:t>For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last</a:t>
            </a:r>
            <a:r>
              <a:rPr lang="pt-PT" dirty="0"/>
              <a:t> 20 </a:t>
            </a:r>
            <a:r>
              <a:rPr lang="pt-PT" dirty="0" err="1"/>
              <a:t>years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tourism</a:t>
            </a:r>
            <a:r>
              <a:rPr lang="pt-PT" dirty="0"/>
              <a:t> </a:t>
            </a:r>
            <a:r>
              <a:rPr lang="pt-PT" dirty="0" err="1"/>
              <a:t>has</a:t>
            </a:r>
            <a:r>
              <a:rPr lang="pt-PT" dirty="0"/>
              <a:t> </a:t>
            </a:r>
            <a:r>
              <a:rPr lang="pt-PT" dirty="0" err="1"/>
              <a:t>increased</a:t>
            </a:r>
            <a:r>
              <a:rPr lang="pt-PT" dirty="0"/>
              <a:t> </a:t>
            </a:r>
            <a:r>
              <a:rPr lang="pt-PT" dirty="0" err="1"/>
              <a:t>significatively</a:t>
            </a:r>
            <a:r>
              <a:rPr lang="pt-PT" dirty="0"/>
              <a:t>;</a:t>
            </a:r>
          </a:p>
          <a:p>
            <a:r>
              <a:rPr lang="pt-PT" dirty="0" err="1"/>
              <a:t>There</a:t>
            </a:r>
            <a:r>
              <a:rPr lang="pt-PT" dirty="0"/>
              <a:t> </a:t>
            </a:r>
            <a:r>
              <a:rPr lang="pt-PT" dirty="0" err="1"/>
              <a:t>was</a:t>
            </a:r>
            <a:r>
              <a:rPr lang="pt-PT" dirty="0"/>
              <a:t> </a:t>
            </a:r>
            <a:r>
              <a:rPr lang="pt-PT" dirty="0" err="1"/>
              <a:t>huge</a:t>
            </a:r>
            <a:r>
              <a:rPr lang="pt-PT" dirty="0"/>
              <a:t> business </a:t>
            </a:r>
            <a:r>
              <a:rPr lang="pt-PT" dirty="0" err="1"/>
              <a:t>creation</a:t>
            </a:r>
            <a:r>
              <a:rPr lang="pt-PT" dirty="0"/>
              <a:t> </a:t>
            </a:r>
            <a:r>
              <a:rPr lang="pt-PT" dirty="0" err="1"/>
              <a:t>like</a:t>
            </a:r>
            <a:r>
              <a:rPr lang="pt-PT" dirty="0"/>
              <a:t> </a:t>
            </a:r>
            <a:r>
              <a:rPr lang="pt-PT" dirty="0" err="1"/>
              <a:t>restaurants</a:t>
            </a:r>
            <a:r>
              <a:rPr lang="pt-PT" dirty="0"/>
              <a:t>, </a:t>
            </a:r>
            <a:r>
              <a:rPr lang="pt-PT" dirty="0" err="1"/>
              <a:t>bars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hostels</a:t>
            </a:r>
            <a:r>
              <a:rPr lang="pt-PT" dirty="0"/>
              <a:t>;</a:t>
            </a:r>
          </a:p>
          <a:p>
            <a:r>
              <a:rPr lang="pt-PT" dirty="0" err="1"/>
              <a:t>There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</a:t>
            </a:r>
            <a:r>
              <a:rPr lang="pt-PT" dirty="0" err="1"/>
              <a:t>high</a:t>
            </a:r>
            <a:r>
              <a:rPr lang="pt-PT" dirty="0"/>
              <a:t> </a:t>
            </a:r>
            <a:r>
              <a:rPr lang="pt-PT" dirty="0" err="1"/>
              <a:t>demand</a:t>
            </a:r>
            <a:r>
              <a:rPr lang="pt-PT" dirty="0"/>
              <a:t> for </a:t>
            </a:r>
            <a:r>
              <a:rPr lang="pt-PT" dirty="0" err="1"/>
              <a:t>accomodation</a:t>
            </a:r>
            <a:r>
              <a:rPr lang="pt-PT" dirty="0"/>
              <a:t>;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068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9F86E8-F739-4E44-91FF-01EC47F10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Problem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en-GB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3214CBE-3891-490D-928A-E9C038C8F1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470581"/>
            <a:ext cx="8915400" cy="5165889"/>
          </a:xfrm>
        </p:spPr>
        <p:txBody>
          <a:bodyPr/>
          <a:lstStyle/>
          <a:p>
            <a:r>
              <a:rPr lang="pt-PT" dirty="0" err="1"/>
              <a:t>Identify</a:t>
            </a:r>
            <a:r>
              <a:rPr lang="pt-PT" dirty="0"/>
              <a:t> </a:t>
            </a:r>
            <a:r>
              <a:rPr lang="pt-PT" dirty="0" err="1"/>
              <a:t>most</a:t>
            </a:r>
            <a:r>
              <a:rPr lang="pt-PT" dirty="0"/>
              <a:t> </a:t>
            </a:r>
            <a:r>
              <a:rPr lang="pt-PT" dirty="0" err="1"/>
              <a:t>suitable</a:t>
            </a:r>
            <a:r>
              <a:rPr lang="pt-PT" dirty="0"/>
              <a:t> </a:t>
            </a:r>
            <a:r>
              <a:rPr lang="pt-PT" dirty="0" err="1"/>
              <a:t>locations</a:t>
            </a:r>
            <a:r>
              <a:rPr lang="pt-PT" dirty="0"/>
              <a:t> to open </a:t>
            </a:r>
            <a:r>
              <a:rPr lang="pt-PT" dirty="0" err="1"/>
              <a:t>new</a:t>
            </a:r>
            <a:r>
              <a:rPr lang="pt-PT" dirty="0"/>
              <a:t> </a:t>
            </a:r>
            <a:r>
              <a:rPr lang="pt-PT" dirty="0" err="1"/>
              <a:t>hostels</a:t>
            </a:r>
            <a:r>
              <a:rPr lang="pt-PT" dirty="0"/>
              <a:t> in Porto centre, Portugal.</a:t>
            </a:r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pPr marL="0" indent="0">
              <a:buNone/>
            </a:pPr>
            <a:r>
              <a:rPr lang="pt-PT" dirty="0"/>
              <a:t>                                          Figure 1 – Porto </a:t>
            </a:r>
            <a:r>
              <a:rPr lang="pt-PT" dirty="0" err="1"/>
              <a:t>city</a:t>
            </a:r>
            <a:r>
              <a:rPr lang="pt-PT" dirty="0"/>
              <a:t> centre.</a:t>
            </a:r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en-GB" dirty="0"/>
          </a:p>
        </p:txBody>
      </p:sp>
      <p:pic>
        <p:nvPicPr>
          <p:cNvPr id="5" name="Imagem 4" descr="Uma imagem com mapa&#10;&#10;Descrição gerada automaticamente">
            <a:extLst>
              <a:ext uri="{FF2B5EF4-FFF2-40B4-BE49-F238E27FC236}">
                <a16:creationId xmlns:a16="http://schemas.microsoft.com/office/drawing/2014/main" id="{05358BC2-26CD-46AF-976C-E8ECBA5919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863" y="2066337"/>
            <a:ext cx="5465925" cy="397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365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A08426-9D40-429E-AE6E-3BFB2F8D5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Criteria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data </a:t>
            </a:r>
            <a:r>
              <a:rPr lang="pt-PT" dirty="0" err="1"/>
              <a:t>exploration</a:t>
            </a:r>
            <a:endParaRPr lang="en-GB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73DC5F0-6E32-440D-98C6-38EEC0558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  <a:p>
            <a:r>
              <a:rPr lang="pt-PT" dirty="0" err="1"/>
              <a:t>Identify</a:t>
            </a:r>
            <a:r>
              <a:rPr lang="pt-PT" dirty="0"/>
              <a:t> </a:t>
            </a:r>
            <a:r>
              <a:rPr lang="pt-PT" dirty="0" err="1"/>
              <a:t>high</a:t>
            </a:r>
            <a:r>
              <a:rPr lang="pt-PT" dirty="0"/>
              <a:t> </a:t>
            </a:r>
            <a:r>
              <a:rPr lang="pt-PT" dirty="0" err="1"/>
              <a:t>density</a:t>
            </a:r>
            <a:r>
              <a:rPr lang="pt-PT" dirty="0"/>
              <a:t> </a:t>
            </a:r>
            <a:r>
              <a:rPr lang="pt-PT" dirty="0" err="1"/>
              <a:t>restaurants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bars</a:t>
            </a:r>
            <a:r>
              <a:rPr lang="pt-PT" dirty="0"/>
              <a:t> </a:t>
            </a:r>
            <a:r>
              <a:rPr lang="pt-PT" dirty="0" err="1"/>
              <a:t>regions</a:t>
            </a:r>
            <a:r>
              <a:rPr lang="pt-PT" dirty="0"/>
              <a:t> </a:t>
            </a:r>
            <a:r>
              <a:rPr lang="pt-PT" dirty="0" err="1"/>
              <a:t>where</a:t>
            </a:r>
            <a:r>
              <a:rPr lang="pt-PT" dirty="0"/>
              <a:t> </a:t>
            </a:r>
            <a:r>
              <a:rPr lang="pt-PT" dirty="0" err="1"/>
              <a:t>there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a </a:t>
            </a:r>
            <a:r>
              <a:rPr lang="pt-PT" dirty="0" err="1"/>
              <a:t>lack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accomodations</a:t>
            </a:r>
            <a:r>
              <a:rPr lang="pt-PT" dirty="0"/>
              <a:t> </a:t>
            </a:r>
            <a:r>
              <a:rPr lang="pt-PT" dirty="0" err="1"/>
              <a:t>nearby</a:t>
            </a:r>
            <a:r>
              <a:rPr lang="pt-PT" dirty="0"/>
              <a:t>;</a:t>
            </a:r>
          </a:p>
          <a:p>
            <a:pPr lvl="1"/>
            <a:r>
              <a:rPr lang="pt-PT" dirty="0" err="1"/>
              <a:t>Opportunity</a:t>
            </a:r>
            <a:r>
              <a:rPr lang="pt-PT" dirty="0"/>
              <a:t> for </a:t>
            </a:r>
            <a:r>
              <a:rPr lang="pt-PT" dirty="0" err="1"/>
              <a:t>new</a:t>
            </a:r>
            <a:r>
              <a:rPr lang="pt-PT" dirty="0"/>
              <a:t> </a:t>
            </a:r>
            <a:r>
              <a:rPr lang="pt-PT" dirty="0" err="1"/>
              <a:t>hostels</a:t>
            </a:r>
            <a:r>
              <a:rPr lang="pt-PT" dirty="0"/>
              <a:t> </a:t>
            </a:r>
            <a:r>
              <a:rPr lang="pt-PT" dirty="0" err="1"/>
              <a:t>installation</a:t>
            </a:r>
            <a:r>
              <a:rPr lang="pt-PT" dirty="0"/>
              <a:t>.</a:t>
            </a:r>
          </a:p>
          <a:p>
            <a:r>
              <a:rPr lang="pt-PT" dirty="0" err="1"/>
              <a:t>Identify</a:t>
            </a:r>
            <a:r>
              <a:rPr lang="pt-PT" dirty="0"/>
              <a:t> </a:t>
            </a:r>
            <a:r>
              <a:rPr lang="pt-PT" dirty="0" err="1"/>
              <a:t>high</a:t>
            </a:r>
            <a:r>
              <a:rPr lang="pt-PT" dirty="0"/>
              <a:t> </a:t>
            </a:r>
            <a:r>
              <a:rPr lang="pt-PT" dirty="0" err="1"/>
              <a:t>density</a:t>
            </a:r>
            <a:r>
              <a:rPr lang="pt-PT" dirty="0"/>
              <a:t> </a:t>
            </a:r>
            <a:r>
              <a:rPr lang="pt-PT" dirty="0" err="1"/>
              <a:t>hostels</a:t>
            </a:r>
            <a:r>
              <a:rPr lang="pt-PT" dirty="0"/>
              <a:t> </a:t>
            </a:r>
            <a:r>
              <a:rPr lang="pt-PT" dirty="0" err="1"/>
              <a:t>regions</a:t>
            </a:r>
            <a:r>
              <a:rPr lang="pt-PT" dirty="0"/>
              <a:t>;</a:t>
            </a:r>
          </a:p>
          <a:p>
            <a:pPr lvl="1"/>
            <a:r>
              <a:rPr lang="pt-PT" dirty="0" err="1"/>
              <a:t>Regions</a:t>
            </a:r>
            <a:r>
              <a:rPr lang="pt-PT" dirty="0"/>
              <a:t> to </a:t>
            </a:r>
            <a:r>
              <a:rPr lang="pt-PT" dirty="0" err="1"/>
              <a:t>avoid</a:t>
            </a:r>
            <a:r>
              <a:rPr lang="pt-PT" dirty="0"/>
              <a:t> for </a:t>
            </a:r>
            <a:r>
              <a:rPr lang="pt-PT" dirty="0" err="1"/>
              <a:t>new</a:t>
            </a:r>
            <a:r>
              <a:rPr lang="pt-PT" dirty="0"/>
              <a:t> </a:t>
            </a:r>
            <a:r>
              <a:rPr lang="pt-PT" dirty="0" err="1"/>
              <a:t>hostels</a:t>
            </a:r>
            <a:r>
              <a:rPr lang="pt-PT" dirty="0"/>
              <a:t> </a:t>
            </a:r>
            <a:r>
              <a:rPr lang="pt-PT" dirty="0" err="1"/>
              <a:t>installation</a:t>
            </a:r>
            <a:r>
              <a:rPr lang="pt-PT" dirty="0"/>
              <a:t>.</a:t>
            </a:r>
          </a:p>
          <a:p>
            <a:r>
              <a:rPr lang="pt-PT" dirty="0" err="1"/>
              <a:t>The</a:t>
            </a:r>
            <a:r>
              <a:rPr lang="pt-PT" dirty="0"/>
              <a:t> data </a:t>
            </a:r>
            <a:r>
              <a:rPr lang="pt-PT" dirty="0" err="1"/>
              <a:t>is</a:t>
            </a:r>
            <a:r>
              <a:rPr lang="pt-PT" dirty="0"/>
              <a:t> </a:t>
            </a:r>
            <a:r>
              <a:rPr lang="pt-PT" dirty="0" err="1"/>
              <a:t>obtained</a:t>
            </a:r>
            <a:r>
              <a:rPr lang="pt-PT" dirty="0"/>
              <a:t> </a:t>
            </a:r>
            <a:r>
              <a:rPr lang="pt-PT" dirty="0" err="1"/>
              <a:t>using</a:t>
            </a:r>
            <a:r>
              <a:rPr lang="pt-PT" dirty="0"/>
              <a:t> </a:t>
            </a:r>
            <a:r>
              <a:rPr lang="pt-PT" dirty="0" err="1"/>
              <a:t>Foursquare</a:t>
            </a:r>
            <a:r>
              <a:rPr lang="pt-PT" dirty="0"/>
              <a:t>;</a:t>
            </a:r>
          </a:p>
          <a:p>
            <a:r>
              <a:rPr lang="pt-PT" dirty="0" err="1"/>
              <a:t>Using</a:t>
            </a:r>
            <a:r>
              <a:rPr lang="pt-PT" dirty="0"/>
              <a:t> K-</a:t>
            </a:r>
            <a:r>
              <a:rPr lang="pt-PT" dirty="0" err="1"/>
              <a:t>Means</a:t>
            </a:r>
            <a:r>
              <a:rPr lang="pt-PT" dirty="0"/>
              <a:t> </a:t>
            </a:r>
            <a:r>
              <a:rPr lang="pt-PT" dirty="0" err="1"/>
              <a:t>Neighbours</a:t>
            </a:r>
            <a:r>
              <a:rPr lang="pt-PT" dirty="0"/>
              <a:t> </a:t>
            </a:r>
            <a:r>
              <a:rPr lang="pt-PT" dirty="0" err="1"/>
              <a:t>identify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respective</a:t>
            </a:r>
            <a:r>
              <a:rPr lang="pt-PT" dirty="0"/>
              <a:t> </a:t>
            </a:r>
            <a:r>
              <a:rPr lang="pt-PT" dirty="0" err="1"/>
              <a:t>regions</a:t>
            </a:r>
            <a:r>
              <a:rPr lang="pt-PT" dirty="0"/>
              <a:t>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2903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4275C7-297F-4F54-BD6A-2E74D9C55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pt-PT" dirty="0" err="1"/>
              <a:t>Restaurants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bars</a:t>
            </a:r>
            <a:r>
              <a:rPr lang="pt-PT" dirty="0"/>
              <a:t> </a:t>
            </a:r>
            <a:r>
              <a:rPr lang="pt-PT" dirty="0" err="1"/>
              <a:t>locations</a:t>
            </a:r>
            <a:r>
              <a:rPr lang="pt-PT" dirty="0"/>
              <a:t> </a:t>
            </a:r>
            <a:endParaRPr lang="en-GB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58BEE85-E2A7-4392-BE40-F28AA9578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471481"/>
          </a:xfrm>
        </p:spPr>
        <p:txBody>
          <a:bodyPr/>
          <a:lstStyle/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pPr marL="0" indent="0">
              <a:buNone/>
            </a:pPr>
            <a:r>
              <a:rPr lang="pt-PT" dirty="0"/>
              <a:t>     </a:t>
            </a:r>
          </a:p>
          <a:p>
            <a:pPr marL="0" indent="0">
              <a:buNone/>
            </a:pPr>
            <a:r>
              <a:rPr lang="pt-PT" dirty="0"/>
              <a:t>    Figure 2 – </a:t>
            </a:r>
            <a:r>
              <a:rPr lang="pt-PT" dirty="0" err="1"/>
              <a:t>Restaurants</a:t>
            </a:r>
            <a:r>
              <a:rPr lang="pt-PT" dirty="0"/>
              <a:t> (</a:t>
            </a:r>
            <a:r>
              <a:rPr lang="pt-PT" dirty="0" err="1"/>
              <a:t>red</a:t>
            </a:r>
            <a:r>
              <a:rPr lang="pt-PT" dirty="0"/>
              <a:t> </a:t>
            </a:r>
            <a:r>
              <a:rPr lang="pt-PT" dirty="0" err="1"/>
              <a:t>points</a:t>
            </a:r>
            <a:r>
              <a:rPr lang="pt-PT" dirty="0"/>
              <a:t>)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bars</a:t>
            </a:r>
            <a:r>
              <a:rPr lang="pt-PT" dirty="0"/>
              <a:t> (green </a:t>
            </a:r>
            <a:r>
              <a:rPr lang="pt-PT" dirty="0" err="1"/>
              <a:t>points</a:t>
            </a:r>
            <a:r>
              <a:rPr lang="pt-PT" dirty="0"/>
              <a:t>)</a:t>
            </a:r>
            <a:endParaRPr lang="en-GB" dirty="0"/>
          </a:p>
        </p:txBody>
      </p:sp>
      <p:pic>
        <p:nvPicPr>
          <p:cNvPr id="7" name="Imagem 6" descr="Uma imagem com mapa&#10;&#10;Descrição gerada automaticamente">
            <a:extLst>
              <a:ext uri="{FF2B5EF4-FFF2-40B4-BE49-F238E27FC236}">
                <a16:creationId xmlns:a16="http://schemas.microsoft.com/office/drawing/2014/main" id="{B9B360DC-C153-472D-96E8-63BD0C399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139" y="1626324"/>
            <a:ext cx="5827722" cy="428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27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0886A7-2E8B-438B-AE54-5D2D0EED4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Hostels</a:t>
            </a:r>
            <a:r>
              <a:rPr lang="pt-PT" dirty="0"/>
              <a:t> </a:t>
            </a:r>
            <a:r>
              <a:rPr lang="pt-PT" dirty="0" err="1"/>
              <a:t>locations</a:t>
            </a:r>
            <a:endParaRPr lang="en-GB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9F80502-5A0F-4727-9AE7-2A56FF7EF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615992"/>
          </a:xfrm>
        </p:spPr>
        <p:txBody>
          <a:bodyPr/>
          <a:lstStyle/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r>
              <a:rPr lang="pt-PT" dirty="0"/>
              <a:t>                                             Figure 3 – </a:t>
            </a:r>
            <a:r>
              <a:rPr lang="pt-PT" dirty="0" err="1"/>
              <a:t>Hostels</a:t>
            </a:r>
            <a:r>
              <a:rPr lang="pt-PT" dirty="0"/>
              <a:t> </a:t>
            </a:r>
            <a:r>
              <a:rPr lang="pt-PT" dirty="0" err="1"/>
              <a:t>locations</a:t>
            </a:r>
            <a:endParaRPr lang="en-GB" dirty="0"/>
          </a:p>
        </p:txBody>
      </p:sp>
      <p:pic>
        <p:nvPicPr>
          <p:cNvPr id="5" name="Imagem 4" descr="Uma imagem com mapa&#10;&#10;Descrição gerada automaticamente">
            <a:extLst>
              <a:ext uri="{FF2B5EF4-FFF2-40B4-BE49-F238E27FC236}">
                <a16:creationId xmlns:a16="http://schemas.microsoft.com/office/drawing/2014/main" id="{78007EE4-0B8E-48CC-A559-1C53B0B3D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4783" y="1533720"/>
            <a:ext cx="5124292" cy="449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788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07D11-761A-4BFF-B70A-096759BA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Restaurants</a:t>
            </a:r>
            <a:r>
              <a:rPr lang="pt-PT" dirty="0"/>
              <a:t>, </a:t>
            </a:r>
            <a:r>
              <a:rPr lang="pt-PT" dirty="0" err="1"/>
              <a:t>bars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hostels</a:t>
            </a:r>
            <a:endParaRPr lang="en-GB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2CB3726-F82F-4BAF-A054-CEFE91F53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529847"/>
          </a:xfrm>
        </p:spPr>
        <p:txBody>
          <a:bodyPr/>
          <a:lstStyle/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pPr marL="0" indent="0">
              <a:buNone/>
            </a:pPr>
            <a:r>
              <a:rPr lang="pt-PT" dirty="0"/>
              <a:t>               Figure 4 – </a:t>
            </a:r>
            <a:r>
              <a:rPr lang="pt-PT" dirty="0" err="1"/>
              <a:t>Restaurants</a:t>
            </a:r>
            <a:r>
              <a:rPr lang="pt-PT" dirty="0"/>
              <a:t> (</a:t>
            </a:r>
            <a:r>
              <a:rPr lang="pt-PT" dirty="0" err="1"/>
              <a:t>red</a:t>
            </a:r>
            <a:r>
              <a:rPr lang="pt-PT" dirty="0"/>
              <a:t>), </a:t>
            </a:r>
            <a:r>
              <a:rPr lang="pt-PT" dirty="0" err="1"/>
              <a:t>bars</a:t>
            </a:r>
            <a:r>
              <a:rPr lang="pt-PT" dirty="0"/>
              <a:t> (green)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hostels</a:t>
            </a:r>
            <a:r>
              <a:rPr lang="pt-PT" dirty="0"/>
              <a:t> (</a:t>
            </a:r>
            <a:r>
              <a:rPr lang="pt-PT" dirty="0" err="1"/>
              <a:t>black</a:t>
            </a:r>
            <a:r>
              <a:rPr lang="pt-PT" dirty="0"/>
              <a:t>).</a:t>
            </a:r>
            <a:endParaRPr lang="en-GB" dirty="0"/>
          </a:p>
        </p:txBody>
      </p:sp>
      <p:pic>
        <p:nvPicPr>
          <p:cNvPr id="7" name="Imagem 6" descr="Uma imagem com mapa&#10;&#10;Descrição gerada automaticamente">
            <a:extLst>
              <a:ext uri="{FF2B5EF4-FFF2-40B4-BE49-F238E27FC236}">
                <a16:creationId xmlns:a16="http://schemas.microsoft.com/office/drawing/2014/main" id="{C1E2BE51-ABD2-4947-BA14-1D4DC09AB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177" y="1619652"/>
            <a:ext cx="4568640" cy="425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83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49864A-5BDF-468B-8E82-F6C697DEA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Clustering</a:t>
            </a:r>
            <a:r>
              <a:rPr lang="pt-PT" dirty="0"/>
              <a:t> </a:t>
            </a:r>
            <a:r>
              <a:rPr lang="pt-PT" dirty="0" err="1"/>
              <a:t>restaurans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bars</a:t>
            </a:r>
            <a:endParaRPr lang="en-GB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D11046B-47D4-45B5-9E92-38ECEE839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529847"/>
          </a:xfrm>
        </p:spPr>
        <p:txBody>
          <a:bodyPr/>
          <a:lstStyle/>
          <a:p>
            <a:r>
              <a:rPr lang="pt-PT" dirty="0"/>
              <a:t>K-</a:t>
            </a:r>
            <a:r>
              <a:rPr lang="pt-PT" dirty="0" err="1"/>
              <a:t>Means</a:t>
            </a:r>
            <a:r>
              <a:rPr lang="pt-PT" dirty="0"/>
              <a:t> </a:t>
            </a:r>
            <a:r>
              <a:rPr lang="pt-PT" dirty="0">
                <a:sym typeface="Wingdings" panose="05000000000000000000" pitchFamily="2" charset="2"/>
              </a:rPr>
              <a:t> 10 clusters</a:t>
            </a:r>
          </a:p>
          <a:p>
            <a:endParaRPr lang="pt-PT" dirty="0">
              <a:sym typeface="Wingdings" panose="05000000000000000000" pitchFamily="2" charset="2"/>
            </a:endParaRPr>
          </a:p>
          <a:p>
            <a:endParaRPr lang="pt-PT" dirty="0">
              <a:sym typeface="Wingdings" panose="05000000000000000000" pitchFamily="2" charset="2"/>
            </a:endParaRPr>
          </a:p>
          <a:p>
            <a:endParaRPr lang="pt-PT" dirty="0">
              <a:sym typeface="Wingdings" panose="05000000000000000000" pitchFamily="2" charset="2"/>
            </a:endParaRPr>
          </a:p>
          <a:p>
            <a:endParaRPr lang="pt-PT" dirty="0">
              <a:sym typeface="Wingdings" panose="05000000000000000000" pitchFamily="2" charset="2"/>
            </a:endParaRPr>
          </a:p>
          <a:p>
            <a:endParaRPr lang="pt-PT" dirty="0">
              <a:sym typeface="Wingdings" panose="05000000000000000000" pitchFamily="2" charset="2"/>
            </a:endParaRPr>
          </a:p>
          <a:p>
            <a:endParaRPr lang="pt-PT" dirty="0">
              <a:sym typeface="Wingdings" panose="05000000000000000000" pitchFamily="2" charset="2"/>
            </a:endParaRPr>
          </a:p>
          <a:p>
            <a:endParaRPr lang="pt-PT" dirty="0">
              <a:sym typeface="Wingdings" panose="05000000000000000000" pitchFamily="2" charset="2"/>
            </a:endParaRPr>
          </a:p>
          <a:p>
            <a:endParaRPr lang="pt-PT" dirty="0">
              <a:sym typeface="Wingdings" panose="05000000000000000000" pitchFamily="2" charset="2"/>
            </a:endParaRPr>
          </a:p>
          <a:p>
            <a:endParaRPr lang="pt-PT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pt-PT" dirty="0">
                <a:sym typeface="Wingdings" panose="05000000000000000000" pitchFamily="2" charset="2"/>
              </a:rPr>
              <a:t>                                                            Figure 5 – </a:t>
            </a:r>
            <a:r>
              <a:rPr lang="pt-PT" dirty="0" err="1">
                <a:sym typeface="Wingdings" panose="05000000000000000000" pitchFamily="2" charset="2"/>
              </a:rPr>
              <a:t>Clustering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restaurants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and</a:t>
            </a:r>
            <a:r>
              <a:rPr lang="pt-PT" dirty="0">
                <a:sym typeface="Wingdings" panose="05000000000000000000" pitchFamily="2" charset="2"/>
              </a:rPr>
              <a:t> </a:t>
            </a:r>
            <a:r>
              <a:rPr lang="pt-PT" dirty="0" err="1">
                <a:sym typeface="Wingdings" panose="05000000000000000000" pitchFamily="2" charset="2"/>
              </a:rPr>
              <a:t>bars</a:t>
            </a:r>
            <a:endParaRPr lang="en-GB" dirty="0"/>
          </a:p>
        </p:txBody>
      </p:sp>
      <p:pic>
        <p:nvPicPr>
          <p:cNvPr id="7" name="Imagem 6" descr="Uma imagem com mapa&#10;&#10;Descrição gerada automaticamente">
            <a:extLst>
              <a:ext uri="{FF2B5EF4-FFF2-40B4-BE49-F238E27FC236}">
                <a16:creationId xmlns:a16="http://schemas.microsoft.com/office/drawing/2014/main" id="{2DD95B66-688E-470E-805B-0B9CA0A161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134" y="1375759"/>
            <a:ext cx="4779220" cy="463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430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5CF449-E220-453C-9F1E-3E73B3307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Identifying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opportunities</a:t>
            </a:r>
            <a:endParaRPr lang="en-GB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2BF67EB-ECC8-471F-A305-67D3E52F2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315839"/>
          </a:xfrm>
        </p:spPr>
        <p:txBody>
          <a:bodyPr/>
          <a:lstStyle/>
          <a:p>
            <a:r>
              <a:rPr lang="pt-PT" dirty="0"/>
              <a:t>4 </a:t>
            </a:r>
            <a:r>
              <a:rPr lang="pt-PT" dirty="0" err="1"/>
              <a:t>Regions</a:t>
            </a:r>
            <a:r>
              <a:rPr lang="pt-PT" dirty="0"/>
              <a:t>;</a:t>
            </a:r>
          </a:p>
          <a:p>
            <a:endParaRPr lang="pt-PT" dirty="0"/>
          </a:p>
          <a:p>
            <a:r>
              <a:rPr lang="pt-PT" dirty="0" err="1"/>
              <a:t>Red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light </a:t>
            </a:r>
            <a:r>
              <a:rPr lang="pt-PT" dirty="0" err="1"/>
              <a:t>blue</a:t>
            </a:r>
            <a:r>
              <a:rPr lang="pt-PT" dirty="0"/>
              <a:t> </a:t>
            </a:r>
            <a:r>
              <a:rPr lang="pt-PT" dirty="0" err="1"/>
              <a:t>regions</a:t>
            </a:r>
            <a:endParaRPr lang="pt-PT" dirty="0"/>
          </a:p>
          <a:p>
            <a:pPr marL="0" indent="0">
              <a:buNone/>
            </a:pPr>
            <a:r>
              <a:rPr lang="pt-PT" dirty="0"/>
              <a:t>are </a:t>
            </a:r>
            <a:r>
              <a:rPr lang="pt-PT" dirty="0" err="1"/>
              <a:t>highly</a:t>
            </a:r>
            <a:r>
              <a:rPr lang="pt-PT" dirty="0"/>
              <a:t> </a:t>
            </a:r>
            <a:r>
              <a:rPr lang="pt-PT" dirty="0" err="1"/>
              <a:t>recommended</a:t>
            </a:r>
            <a:r>
              <a:rPr lang="pt-PT" dirty="0"/>
              <a:t>;</a:t>
            </a:r>
          </a:p>
          <a:p>
            <a:r>
              <a:rPr lang="pt-PT" dirty="0"/>
              <a:t>Orange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dark</a:t>
            </a:r>
            <a:r>
              <a:rPr lang="pt-PT" dirty="0"/>
              <a:t> </a:t>
            </a:r>
            <a:r>
              <a:rPr lang="pt-PT" dirty="0" err="1"/>
              <a:t>grey</a:t>
            </a:r>
            <a:r>
              <a:rPr lang="pt-PT" dirty="0"/>
              <a:t> </a:t>
            </a:r>
          </a:p>
          <a:p>
            <a:pPr marL="0" indent="0">
              <a:buNone/>
            </a:pPr>
            <a:r>
              <a:rPr lang="pt-PT" dirty="0" err="1"/>
              <a:t>regions</a:t>
            </a:r>
            <a:r>
              <a:rPr lang="pt-PT" dirty="0"/>
              <a:t> are </a:t>
            </a:r>
            <a:r>
              <a:rPr lang="pt-PT" dirty="0" err="1"/>
              <a:t>weakly</a:t>
            </a:r>
            <a:r>
              <a:rPr lang="pt-PT" dirty="0"/>
              <a:t> </a:t>
            </a:r>
            <a:r>
              <a:rPr lang="pt-PT" dirty="0" err="1"/>
              <a:t>recommended</a:t>
            </a:r>
            <a:r>
              <a:rPr lang="pt-PT" dirty="0"/>
              <a:t>;</a:t>
            </a:r>
            <a:endParaRPr lang="en-GB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106C465-9873-4E19-B1A0-BD3CD3C3F6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818" y="1403733"/>
            <a:ext cx="4745794" cy="523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180736"/>
      </p:ext>
    </p:extLst>
  </p:cSld>
  <p:clrMapOvr>
    <a:masterClrMapping/>
  </p:clrMapOvr>
</p:sld>
</file>

<file path=ppt/theme/theme1.xml><?xml version="1.0" encoding="utf-8"?>
<a:theme xmlns:a="http://schemas.openxmlformats.org/drawingml/2006/main" name="Haste">
  <a:themeElements>
    <a:clrScheme name="Hast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Hast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aste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</TotalTime>
  <Words>218</Words>
  <Application>Microsoft Office PowerPoint</Application>
  <PresentationFormat>Ecrã Panorâmico</PresentationFormat>
  <Paragraphs>87</Paragraphs>
  <Slides>9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Haste</vt:lpstr>
      <vt:lpstr>New Hostels locations in Porto</vt:lpstr>
      <vt:lpstr>Background</vt:lpstr>
      <vt:lpstr>Problem description</vt:lpstr>
      <vt:lpstr>Criteria and data exploration</vt:lpstr>
      <vt:lpstr>Restaurants and bars locations </vt:lpstr>
      <vt:lpstr>Hostels locations</vt:lpstr>
      <vt:lpstr>Restaurants, bars and hostels</vt:lpstr>
      <vt:lpstr>Clustering restaurans and bars</vt:lpstr>
      <vt:lpstr>Identifying the opportunities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Hostels locations in Porto</dc:title>
  <dc:creator>Slavo Molchanov</dc:creator>
  <cp:lastModifiedBy>Slavo Molchanov</cp:lastModifiedBy>
  <cp:revision>5</cp:revision>
  <dcterms:created xsi:type="dcterms:W3CDTF">2021-06-17T16:52:27Z</dcterms:created>
  <dcterms:modified xsi:type="dcterms:W3CDTF">2021-06-17T17:48:01Z</dcterms:modified>
</cp:coreProperties>
</file>

<file path=docProps/thumbnail.jpeg>
</file>